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80" r:id="rId5"/>
  </p:sldMasterIdLst>
  <p:notesMasterIdLst>
    <p:notesMasterId r:id="rId27"/>
  </p:notesMasterIdLst>
  <p:handoutMasterIdLst>
    <p:handoutMasterId r:id="rId28"/>
  </p:handoutMasterIdLst>
  <p:sldIdLst>
    <p:sldId id="331" r:id="rId6"/>
    <p:sldId id="256" r:id="rId7"/>
    <p:sldId id="282" r:id="rId8"/>
    <p:sldId id="273" r:id="rId9"/>
    <p:sldId id="274" r:id="rId10"/>
    <p:sldId id="275" r:id="rId11"/>
    <p:sldId id="306" r:id="rId12"/>
    <p:sldId id="307" r:id="rId13"/>
    <p:sldId id="310" r:id="rId14"/>
    <p:sldId id="329" r:id="rId15"/>
    <p:sldId id="303" r:id="rId16"/>
    <p:sldId id="304" r:id="rId17"/>
    <p:sldId id="305" r:id="rId18"/>
    <p:sldId id="321" r:id="rId19"/>
    <p:sldId id="313" r:id="rId20"/>
    <p:sldId id="322" r:id="rId21"/>
    <p:sldId id="325" r:id="rId22"/>
    <p:sldId id="324" r:id="rId23"/>
    <p:sldId id="337" r:id="rId24"/>
    <p:sldId id="333" r:id="rId25"/>
    <p:sldId id="297" r:id="rId26"/>
  </p:sldIdLst>
  <p:sldSz cx="9144000" cy="6858000" type="screen4x3"/>
  <p:notesSz cx="6900863" cy="9291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9" autoAdjust="0"/>
    <p:restoredTop sz="94660"/>
  </p:normalViewPr>
  <p:slideViewPr>
    <p:cSldViewPr showGuides="1">
      <p:cViewPr varScale="1">
        <p:scale>
          <a:sx n="51" d="100"/>
          <a:sy n="51" d="100"/>
        </p:scale>
        <p:origin x="147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Dr. Shereen Azer - Dent 6533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8425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WEEK 1 - Occlusion and TMD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299085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12/7/2015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8425" y="8824913"/>
            <a:ext cx="299085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FA59A-B384-437B-BF27-F2332F27F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443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Dr. Shereen Azer - Dent 6533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8425" y="0"/>
            <a:ext cx="29908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WEEK 1 - Occlusion and TMD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87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563" y="4413250"/>
            <a:ext cx="5519737" cy="41814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299085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12/7/2015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8425" y="8824913"/>
            <a:ext cx="299085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4102E-55F4-4245-8366-60AA3B5C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536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4102E-55F4-4245-8366-60AA3B5C451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WEEK 1 - Occlusion and TMD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Dr. Shereen Azer - Dent 6533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12/7/2015</a:t>
            </a:r>
          </a:p>
        </p:txBody>
      </p:sp>
    </p:spTree>
    <p:extLst>
      <p:ext uri="{BB962C8B-B14F-4D97-AF65-F5344CB8AC3E}">
        <p14:creationId xmlns:p14="http://schemas.microsoft.com/office/powerpoint/2010/main" val="1640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Dr. Shereen Azer - Dent 6533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WEEK 1 - Occlusion and TMD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12/7/2015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94102E-55F4-4245-8366-60AA3B5C45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5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3F037-F592-4633-8062-5AC381BD67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5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EF172-90D0-48C8-8EB7-E1FC4E8F75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85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AD16-5095-48B4-B2C5-8DD0BB2D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97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17D38-2CDB-454E-ABDF-D98EC9F63C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49E97-0214-420F-993C-385D5B482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51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246ED-4BC9-48D8-92CB-8AC845406A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30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1BAFE-EB37-4A2A-B904-FF96C06DDE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60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14E06-4C52-4E17-B024-E33CA55A6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2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EC2A9-05A2-48FB-99CE-F6D438C4BF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70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A70A8-EBED-4E28-BEAB-D2E59BBCEB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2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784A9-1F07-479B-A868-5BC52836DE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86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3F037-F592-4633-8062-5AC381BD67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42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EF172-90D0-48C8-8EB7-E1FC4E8F75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8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AD16-5095-48B4-B2C5-8DD0BB2D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76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17D38-2CDB-454E-ABDF-D98EC9F63C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71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49E97-0214-420F-993C-385D5B482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58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246ED-4BC9-48D8-92CB-8AC845406A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57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1BAFE-EB37-4A2A-B904-FF96C06DDE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14E06-4C52-4E17-B024-E33CA55A6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21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EC2A9-05A2-48FB-99CE-F6D438C4BF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23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A70A8-EBED-4E28-BEAB-D2E59BBCEB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3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784A9-1F07-479B-A868-5BC52836DE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75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3F037-F592-4633-8062-5AC381BD67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06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EF172-90D0-48C8-8EB7-E1FC4E8F75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58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AD16-5095-48B4-B2C5-8DD0BB2D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74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17D38-2CDB-454E-ABDF-D98EC9F63C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35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49E97-0214-420F-993C-385D5B482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32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246ED-4BC9-48D8-92CB-8AC845406A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1BAFE-EB37-4A2A-B904-FF96C06DDE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46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14E06-4C52-4E17-B024-E33CA55A6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87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EC2A9-05A2-48FB-99CE-F6D438C4BF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57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A70A8-EBED-4E28-BEAB-D2E59BBCEB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29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784A9-1F07-479B-A868-5BC52836DE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04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3F037-F592-4633-8062-5AC381BD67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37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EF172-90D0-48C8-8EB7-E1FC4E8F75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05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AD16-5095-48B4-B2C5-8DD0BB2D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18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17D38-2CDB-454E-ABDF-D98EC9F63C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7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49E97-0214-420F-993C-385D5B482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8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246ED-4BC9-48D8-92CB-8AC845406A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52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1BAFE-EB37-4A2A-B904-FF96C06DDE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75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14E06-4C52-4E17-B024-E33CA55A6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44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EC2A9-05A2-48FB-99CE-F6D438C4BF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9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A70A8-EBED-4E28-BEAB-D2E59BBCEB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76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784A9-1F07-479B-A868-5BC52836DE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595B3DA-1420-4C9A-89CD-D6625CA7F115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BD77E01-8FEE-4376-B0BC-A7075FEF3DB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Blue Curve Look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12"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90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C6B81B-64D2-412A-9631-F795021621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8" descr="logo_tag_bottom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16764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6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Blue Curve Look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12"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90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C6B81B-64D2-412A-9631-F795021621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8" descr="logo_tag_bottom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16764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6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Blue Curve Look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12"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90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C6B81B-64D2-412A-9631-F795021621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8" descr="logo_tag_bottom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16764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Blue Curve Look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12"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90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C6B81B-64D2-412A-9631-F795021621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8" descr="logo_tag_bottom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16764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9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7180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ACP Invitational Joint Educators Meeting April 7-8, 2017 Chicago, IL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300" y="3429000"/>
            <a:ext cx="7391400" cy="2819400"/>
          </a:xfrm>
        </p:spPr>
        <p:txBody>
          <a:bodyPr>
            <a:normAutofit/>
          </a:bodyPr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Promoting Excellence in Prosthodontic Education </a:t>
            </a:r>
          </a:p>
          <a:p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Predoctoral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Educator Meeting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898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15000" t="30083" r="11667"/>
          <a:stretch/>
        </p:blipFill>
        <p:spPr>
          <a:xfrm>
            <a:off x="22934" y="2895600"/>
            <a:ext cx="4478045" cy="285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_0865.JPG"/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l="4167" t="26348" r="5000"/>
          <a:stretch/>
        </p:blipFill>
        <p:spPr>
          <a:xfrm>
            <a:off x="5179" y="15536"/>
            <a:ext cx="4495800" cy="244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SC_0897.JPG"/>
          <p:cNvPicPr>
            <a:picLocks noGrp="1" noChangeAspect="1"/>
          </p:cNvPicPr>
          <p:nvPr isPhoto="1"/>
        </p:nvPicPr>
        <p:blipFill rotWithShape="1">
          <a:blip r:embed="rId4" cstate="print">
            <a:lum/>
          </a:blip>
          <a:srcRect l="4167" t="7676" r="4167" b="26349"/>
          <a:stretch/>
        </p:blipFill>
        <p:spPr>
          <a:xfrm>
            <a:off x="4191000" y="838200"/>
            <a:ext cx="4953000" cy="238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SC_0895.JPG"/>
          <p:cNvPicPr>
            <a:picLocks noGrp="1" noChangeAspect="1"/>
          </p:cNvPicPr>
          <p:nvPr isPhoto="1"/>
        </p:nvPicPr>
        <p:blipFill rotWithShape="1">
          <a:blip r:embed="rId5" cstate="print">
            <a:lum/>
          </a:blip>
          <a:srcRect l="15833" t="7676" r="5194" b="12023"/>
          <a:stretch/>
        </p:blipFill>
        <p:spPr>
          <a:xfrm>
            <a:off x="4419600" y="3642072"/>
            <a:ext cx="4724400" cy="32159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179" y="6075040"/>
            <a:ext cx="433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Typodont waxing of tooth #8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06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61117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New Printed Models (Whip Mix Corp.)</a:t>
            </a:r>
            <a:br>
              <a:rPr lang="en-US" sz="3600" dirty="0"/>
            </a:br>
            <a:r>
              <a:rPr lang="en-US" sz="3600" dirty="0"/>
              <a:t>“The OSU Model”</a:t>
            </a:r>
          </a:p>
        </p:txBody>
      </p:sp>
      <p:pic>
        <p:nvPicPr>
          <p:cNvPr id="1027" name="Picture 3" descr="C:\Users\azer\Pictures\Lecture Pictures\DSC_43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12257" r="26477" b="9890"/>
          <a:stretch/>
        </p:blipFill>
        <p:spPr bwMode="auto">
          <a:xfrm>
            <a:off x="6019800" y="1439738"/>
            <a:ext cx="2971800" cy="261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zer\Pictures\Lecture Pictures\DSC_4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13610" r="29698"/>
          <a:stretch/>
        </p:blipFill>
        <p:spPr bwMode="auto">
          <a:xfrm>
            <a:off x="6019800" y="3952393"/>
            <a:ext cx="2971800" cy="276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zer\Pictures\Lecture Pictures\DSC_44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26923" r="16903" b="20778"/>
          <a:stretch/>
        </p:blipFill>
        <p:spPr bwMode="auto">
          <a:xfrm>
            <a:off x="118368" y="1486346"/>
            <a:ext cx="3551927" cy="180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zer\Pictures\Lecture Pictures\DSC_44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34614" r="20095" b="8804"/>
          <a:stretch/>
        </p:blipFill>
        <p:spPr bwMode="auto">
          <a:xfrm>
            <a:off x="152400" y="4800600"/>
            <a:ext cx="3550447" cy="191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zer\Pictures\Lecture Pictures\DSC_43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9290" r="19385" b="20956"/>
          <a:stretch/>
        </p:blipFill>
        <p:spPr bwMode="auto">
          <a:xfrm>
            <a:off x="3070253" y="2887306"/>
            <a:ext cx="3003493" cy="2130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0727" y="3637545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Removable Teeth/Dies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32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zer\Pictures\Lecture Pictures\DSC_44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4096"/>
          <a:stretch/>
        </p:blipFill>
        <p:spPr bwMode="auto">
          <a:xfrm>
            <a:off x="2133600" y="1681106"/>
            <a:ext cx="4876800" cy="473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161117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New Printed Models (Whip Mix Corp.)</a:t>
            </a:r>
            <a:br>
              <a:rPr lang="en-US" sz="3600" dirty="0"/>
            </a:br>
            <a:r>
              <a:rPr lang="en-US" sz="3600" dirty="0"/>
              <a:t>“The OSU Model”</a:t>
            </a:r>
          </a:p>
        </p:txBody>
      </p:sp>
    </p:spTree>
    <p:extLst>
      <p:ext uri="{BB962C8B-B14F-4D97-AF65-F5344CB8AC3E}">
        <p14:creationId xmlns:p14="http://schemas.microsoft.com/office/powerpoint/2010/main" val="89742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zer\Pictures\Lecture Pictures\DSC_4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17106" r="24704" b="13281"/>
          <a:stretch/>
        </p:blipFill>
        <p:spPr bwMode="auto">
          <a:xfrm>
            <a:off x="152400" y="2209800"/>
            <a:ext cx="4192954" cy="350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017" r="25833" b="12051"/>
          <a:stretch/>
        </p:blipFill>
        <p:spPr>
          <a:xfrm>
            <a:off x="4572000" y="2209800"/>
            <a:ext cx="4390393" cy="35091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161117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New Printed Models (Whip Mix Corp.)</a:t>
            </a:r>
            <a:br>
              <a:rPr lang="en-US" sz="3600" dirty="0"/>
            </a:br>
            <a:r>
              <a:rPr lang="en-US" sz="3600" dirty="0"/>
              <a:t>“The OSU Model”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6019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 of retentive features for 2-stage mounting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0018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radley Hand ITC" panose="03070402050302030203" pitchFamily="66" charset="0"/>
              </a:rPr>
              <a:t>The Printed Models enabled developing  functional tooth anatomy</a:t>
            </a:r>
          </a:p>
        </p:txBody>
      </p:sp>
      <p:pic>
        <p:nvPicPr>
          <p:cNvPr id="1026" name="Picture 2" descr="C:\Users\azer.1\Dropbox\Camera Uploads\20160229_152951387_i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7" t="36435" r="13700" b="25597"/>
          <a:stretch/>
        </p:blipFill>
        <p:spPr bwMode="auto">
          <a:xfrm rot="20226470">
            <a:off x="341436" y="2524438"/>
            <a:ext cx="4795490" cy="25754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zer.1\Dropbox\Camera Uploads\20160222_153517662_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38406" r="17321" b="19180"/>
          <a:stretch/>
        </p:blipFill>
        <p:spPr bwMode="auto">
          <a:xfrm rot="20656189">
            <a:off x="3948474" y="3615503"/>
            <a:ext cx="4960789" cy="2286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931140"/>
            <a:ext cx="392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Waxing of posterior  teeth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21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3750" b="16250"/>
          <a:stretch/>
        </p:blipFill>
        <p:spPr>
          <a:xfrm>
            <a:off x="152400" y="152400"/>
            <a:ext cx="6248400" cy="3464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/>
          <a:stretch/>
        </p:blipFill>
        <p:spPr>
          <a:xfrm>
            <a:off x="1905000" y="3733800"/>
            <a:ext cx="6934200" cy="306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azer.1\Dropbox\Camera Uploads\20160229_155100487_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/>
          <a:stretch/>
        </p:blipFill>
        <p:spPr bwMode="auto">
          <a:xfrm>
            <a:off x="152400" y="152400"/>
            <a:ext cx="4858284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zer.1\Dropbox\Camera Uploads\20160229_154521282_i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10671" r="15251" b="25590"/>
          <a:stretch/>
        </p:blipFill>
        <p:spPr bwMode="auto">
          <a:xfrm>
            <a:off x="4407019" y="3124200"/>
            <a:ext cx="4584581" cy="3550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257800"/>
            <a:ext cx="289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Waxing of tooth #6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32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zer.1\Dropbox\Camera Uploads\20160229_155349357_i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2795" r="16134" b="28627"/>
          <a:stretch/>
        </p:blipFill>
        <p:spPr bwMode="auto">
          <a:xfrm>
            <a:off x="49346" y="838200"/>
            <a:ext cx="4522654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22222" r="19167"/>
          <a:stretch/>
        </p:blipFill>
        <p:spPr>
          <a:xfrm>
            <a:off x="4675054" y="0"/>
            <a:ext cx="4482737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446850" y="5257800"/>
            <a:ext cx="2939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Waxing of tooth #8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257800"/>
            <a:ext cx="292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Waxing of tooth #6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126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r="25120"/>
          <a:stretch/>
        </p:blipFill>
        <p:spPr>
          <a:xfrm>
            <a:off x="4718818" y="1371598"/>
            <a:ext cx="4425182" cy="4476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8232" r="18333"/>
          <a:stretch/>
        </p:blipFill>
        <p:spPr>
          <a:xfrm>
            <a:off x="0" y="1371600"/>
            <a:ext cx="4573645" cy="44769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" y="274638"/>
            <a:ext cx="9135861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Functional Anatomy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8138" y="5886266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Printed models also enabled teaching the use of custom anterior guide table when developing tooth contours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019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of the 3D printed models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329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Flexibility of design and modifications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Fixed or removable dies (3-color options)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storage for future print runs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discrepancy between students’ models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preclinical lab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assignments can be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onto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same articulator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4953000" y="3745927"/>
            <a:ext cx="4186382" cy="31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371600"/>
            <a:ext cx="8839200" cy="2438400"/>
          </a:xfrm>
        </p:spPr>
        <p:txBody>
          <a:bodyPr>
            <a:noAutofit/>
          </a:bodyPr>
          <a:lstStyle/>
          <a:p>
            <a:r>
              <a:rPr lang="en-US" sz="3200" dirty="0"/>
              <a:t>Integration of 3D Printed Models and digital technology in Teaching Occlusion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6066"/>
            <a:ext cx="3438525" cy="695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24000" y="5029200"/>
            <a:ext cx="6400800" cy="15240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Shereen S. Azer</a:t>
            </a:r>
          </a:p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BDS, MSc, MS</a:t>
            </a:r>
          </a:p>
          <a:p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</a:t>
            </a:r>
          </a:p>
          <a:p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Division of Restorative Science and Prosthodontics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504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004"/>
            <a:ext cx="9144000" cy="1580795"/>
          </a:xfrm>
        </p:spPr>
        <p:txBody>
          <a:bodyPr>
            <a:noAutofit/>
          </a:bodyPr>
          <a:lstStyle/>
          <a:p>
            <a:r>
              <a:rPr lang="en-US" sz="3600" dirty="0"/>
              <a:t>Implementing the “Integrated Curriculum” between preclinical and clinical courses for D1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56760"/>
          </a:xfrm>
        </p:spPr>
        <p:txBody>
          <a:bodyPr>
            <a:normAutofit/>
          </a:bodyPr>
          <a:lstStyle/>
          <a:p>
            <a:pPr marL="651510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Alginate impressions</a:t>
            </a:r>
          </a:p>
          <a:p>
            <a:pPr marL="651510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 cast fabrication</a:t>
            </a:r>
          </a:p>
          <a:p>
            <a:pPr marL="651510" indent="-514350">
              <a:buFont typeface="+mj-lt"/>
              <a:buAutoNum type="arabicPeriod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Earbow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transfer</a:t>
            </a:r>
          </a:p>
          <a:p>
            <a:pPr marL="651510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Centric relation records</a:t>
            </a:r>
          </a:p>
          <a:p>
            <a:pPr marL="651510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Mounting own casts</a:t>
            </a:r>
          </a:p>
          <a:p>
            <a:pPr marL="651510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Locating CO/MIP slide</a:t>
            </a:r>
          </a:p>
          <a:p>
            <a:pPr marL="651510" indent="-514350">
              <a:buFont typeface="+mj-lt"/>
              <a:buAutoNum type="arabicPeriod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Occlusal equilibration of own casts</a:t>
            </a:r>
          </a:p>
        </p:txBody>
      </p:sp>
    </p:spTree>
    <p:extLst>
      <p:ext uri="{BB962C8B-B14F-4D97-AF65-F5344CB8AC3E}">
        <p14:creationId xmlns:p14="http://schemas.microsoft.com/office/powerpoint/2010/main" val="880443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your kind attention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azer.1@osu.edu</a:t>
            </a:r>
          </a:p>
        </p:txBody>
      </p:sp>
    </p:spTree>
    <p:extLst>
      <p:ext uri="{BB962C8B-B14F-4D97-AF65-F5344CB8AC3E}">
        <p14:creationId xmlns:p14="http://schemas.microsoft.com/office/powerpoint/2010/main" val="303015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Denar</a:t>
            </a:r>
            <a:r>
              <a:rPr lang="en-US" dirty="0"/>
              <a:t> “Mark 320” Articulator</a:t>
            </a:r>
            <a:br>
              <a:rPr lang="en-US" dirty="0"/>
            </a:br>
            <a:r>
              <a:rPr lang="en-US" dirty="0"/>
              <a:t>Selected for DDS Students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/>
          <a:stretch/>
        </p:blipFill>
        <p:spPr>
          <a:xfrm>
            <a:off x="212837" y="2133600"/>
            <a:ext cx="5385274" cy="3306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4"/>
          <a:stretch/>
        </p:blipFill>
        <p:spPr>
          <a:xfrm rot="16200000">
            <a:off x="4842765" y="2783947"/>
            <a:ext cx="5180182" cy="26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Flat “Occlusal Stand”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17862" r="31456"/>
          <a:stretch/>
        </p:blipFill>
        <p:spPr>
          <a:xfrm>
            <a:off x="3276600" y="1524000"/>
            <a:ext cx="2590800" cy="2551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15385" r="26689"/>
          <a:stretch/>
        </p:blipFill>
        <p:spPr>
          <a:xfrm>
            <a:off x="5105400" y="4267200"/>
            <a:ext cx="2533510" cy="2339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t="12908" r="24543"/>
          <a:stretch/>
        </p:blipFill>
        <p:spPr>
          <a:xfrm>
            <a:off x="1524000" y="4267200"/>
            <a:ext cx="2548106" cy="2339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365" y="4952999"/>
            <a:ext cx="131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0º Inclination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6200" y="4953000"/>
            <a:ext cx="131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10º Inclination</a:t>
            </a:r>
          </a:p>
        </p:txBody>
      </p:sp>
    </p:spTree>
    <p:extLst>
      <p:ext uri="{BB962C8B-B14F-4D97-AF65-F5344CB8AC3E}">
        <p14:creationId xmlns:p14="http://schemas.microsoft.com/office/powerpoint/2010/main" val="18769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Flat “Occlusal Stand”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62484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the height at “D/H-10”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0"/>
          <a:stretch/>
        </p:blipFill>
        <p:spPr>
          <a:xfrm>
            <a:off x="2551684" y="2023278"/>
            <a:ext cx="4040631" cy="361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4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the “Fence”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0200" y="1905000"/>
            <a:ext cx="5943600" cy="39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3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609600"/>
            <a:ext cx="8305800" cy="1470025"/>
          </a:xfrm>
        </p:spPr>
        <p:txBody>
          <a:bodyPr>
            <a:no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Courses combined moving away from typodonts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21886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Waxing of Posterior Teeth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Waxing of Anterior Teeth</a:t>
            </a:r>
          </a:p>
        </p:txBody>
      </p:sp>
    </p:spTree>
    <p:extLst>
      <p:ext uri="{BB962C8B-B14F-4D97-AF65-F5344CB8AC3E}">
        <p14:creationId xmlns:p14="http://schemas.microsoft.com/office/powerpoint/2010/main" val="165437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1149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19167" t="25104" r="7500"/>
          <a:stretch/>
        </p:blipFill>
        <p:spPr>
          <a:xfrm>
            <a:off x="3131127" y="2750625"/>
            <a:ext cx="6012873" cy="411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DSC_1139.JPG"/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l="7500" r="3333" b="23859"/>
          <a:stretch/>
        </p:blipFill>
        <p:spPr>
          <a:xfrm>
            <a:off x="0" y="0"/>
            <a:ext cx="5998414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61682" y="4800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Typodont waxing of tooth #6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18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1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691287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_1156.JPG"/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l="8333" r="8333" b="26348"/>
          <a:stretch/>
        </p:blipFill>
        <p:spPr>
          <a:xfrm>
            <a:off x="2704563" y="3048000"/>
            <a:ext cx="6439437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1682" y="4800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Typodont waxing of tooth #6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4117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p Mix Template">
  <a:themeElements>
    <a:clrScheme name="Whip Mix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p Mi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p Mix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hip Mix Template">
  <a:themeElements>
    <a:clrScheme name="Whip Mix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p Mi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p Mix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Whip Mix Template">
  <a:themeElements>
    <a:clrScheme name="Whip Mix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p Mi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p Mix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Whip Mix Template">
  <a:themeElements>
    <a:clrScheme name="Whip Mix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p Mi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p Mix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p Mix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p Mix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2074</TotalTime>
  <Words>355</Words>
  <Application>Microsoft Office PowerPoint</Application>
  <PresentationFormat>On-screen Show (4:3)</PresentationFormat>
  <Paragraphs>60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Book Antiqua</vt:lpstr>
      <vt:lpstr>Bradley Hand ITC</vt:lpstr>
      <vt:lpstr>Calibri</vt:lpstr>
      <vt:lpstr>Lucida Sans</vt:lpstr>
      <vt:lpstr>Wingdings</vt:lpstr>
      <vt:lpstr>Wingdings 2</vt:lpstr>
      <vt:lpstr>Wingdings 3</vt:lpstr>
      <vt:lpstr>Apex</vt:lpstr>
      <vt:lpstr>1_Whip Mix Template</vt:lpstr>
      <vt:lpstr>2_Whip Mix Template</vt:lpstr>
      <vt:lpstr>3_Whip Mix Template</vt:lpstr>
      <vt:lpstr>4_Whip Mix Template</vt:lpstr>
      <vt:lpstr>ACP Invitational Joint Educators Meeting April 7-8, 2017 Chicago, IL </vt:lpstr>
      <vt:lpstr>Integration of 3D Printed Models and digital technology in Teaching Occlusion</vt:lpstr>
      <vt:lpstr>Denar “Mark 320” Articulator Selected for DDS Students</vt:lpstr>
      <vt:lpstr>The Flat “Occlusal Stand”</vt:lpstr>
      <vt:lpstr>The Flat “Occlusal Stand”</vt:lpstr>
      <vt:lpstr>Application of the “Fence” </vt:lpstr>
      <vt:lpstr>2 Courses combined moving away from typodonts</vt:lpstr>
      <vt:lpstr>PowerPoint Presentation</vt:lpstr>
      <vt:lpstr>PowerPoint Presentation</vt:lpstr>
      <vt:lpstr>PowerPoint Presentation</vt:lpstr>
      <vt:lpstr>New Printed Models (Whip Mix Corp.) “The OSU Model”</vt:lpstr>
      <vt:lpstr>New Printed Models (Whip Mix Corp.) “The OSU Model”</vt:lpstr>
      <vt:lpstr>New Printed Models (Whip Mix Corp.) “The OSU Model”</vt:lpstr>
      <vt:lpstr>The Printed Models enabled developing  functional tooth anatomy</vt:lpstr>
      <vt:lpstr>PowerPoint Presentation</vt:lpstr>
      <vt:lpstr>PowerPoint Presentation</vt:lpstr>
      <vt:lpstr>PowerPoint Presentation</vt:lpstr>
      <vt:lpstr>PowerPoint Presentation</vt:lpstr>
      <vt:lpstr>Advantages of the 3D printed models in Education</vt:lpstr>
      <vt:lpstr>Implementing the “Integrated Curriculum” between preclinical and clinical courses for D1 Students</vt:lpstr>
      <vt:lpstr>Thank you  for  your kind attention  </vt:lpstr>
    </vt:vector>
  </TitlesOfParts>
  <Company>OSU College od Dentistry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Articulator Mounting</dc:title>
  <dc:creator>Shereen Azer</dc:creator>
  <cp:lastModifiedBy>Chelsey Phillips</cp:lastModifiedBy>
  <cp:revision>100</cp:revision>
  <cp:lastPrinted>2015-12-04T17:24:12Z</cp:lastPrinted>
  <dcterms:created xsi:type="dcterms:W3CDTF">2014-12-02T19:19:49Z</dcterms:created>
  <dcterms:modified xsi:type="dcterms:W3CDTF">2020-07-14T16:40:05Z</dcterms:modified>
</cp:coreProperties>
</file>